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9C_70B369CC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03" r:id="rId5"/>
    <p:sldId id="406" r:id="rId6"/>
    <p:sldId id="412" r:id="rId7"/>
    <p:sldId id="435" r:id="rId8"/>
    <p:sldId id="413" r:id="rId9"/>
    <p:sldId id="436" r:id="rId10"/>
    <p:sldId id="437" r:id="rId11"/>
    <p:sldId id="425" r:id="rId12"/>
    <p:sldId id="434" r:id="rId13"/>
    <p:sldId id="427" r:id="rId14"/>
    <p:sldId id="4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767567F-3FA6-4D33-AF4E-598DDBA74FB7}">
          <p14:sldIdLst>
            <p14:sldId id="403"/>
            <p14:sldId id="406"/>
            <p14:sldId id="412"/>
            <p14:sldId id="435"/>
            <p14:sldId id="413"/>
            <p14:sldId id="436"/>
            <p14:sldId id="437"/>
            <p14:sldId id="425"/>
            <p14:sldId id="434"/>
            <p14:sldId id="427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B466E5C-C95B-1EDC-DDE9-FA811D94A690}" name="Jackson House" initials="JH" userId="S::jhouse@ssa-dc.com::5f258df5-848c-4cab-a55b-9ea9d799c9ce" providerId="AD"/>
  <p188:author id="{826BCC76-E646-F431-7BE5-C0B9292B86D3}" name="Megan Costello" initials="MAC" userId="Megan Costello" providerId="None"/>
  <p188:author id="{73468A98-8CDC-0AA3-057A-593587532265}" name="Rafael Centeno" initials="RC" userId="S::rcenteno@ssa-dc.com::38e2b2c6-c8a9-4add-ac07-462e8415c7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C"/>
    <a:srgbClr val="006666"/>
    <a:srgbClr val="009900"/>
    <a:srgbClr val="E7E6E6"/>
    <a:srgbClr val="F0FFDD"/>
    <a:srgbClr val="FFFFFF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1608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9C_70B369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192E14-9172-4C5D-A003-8B8181B15C04}" authorId="{BB466E5C-C95B-1EDC-DDE9-FA811D94A690}" status="resolved" created="2026-02-20T23:32:07.79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90806220" sldId="412"/>
      <ac:graphicFrameMk id="12" creationId="{6772FC86-3107-6406-B461-7E008A01EACF}"/>
      <ac:tblMk/>
      <ac:tcMk rowId="2321469871" colId="3941643352"/>
      <ac:txMk cp="10" len="9">
        <ac:context len="64" hash="613796045"/>
      </ac:txMk>
    </ac:txMkLst>
    <p188:pos x="7591048" y="1310639"/>
    <p188:txBody>
      <a:bodyPr/>
      <a:lstStyle/>
      <a:p>
        <a:r>
          <a:rPr lang="en-US"/>
          <a:t>Update deal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372C-4F5E-4D5E-AE51-A254790644C1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ED84-CEFC-4583-9C9C-EB0E224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262D-49C0-6BC3-035B-94D55B14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A309F-E2E6-E7F9-7DD7-0F74DE9E4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C1170-9382-2BDE-B8F4-12A02DADB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75524-E204-9BFF-91EE-31DE80208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06C95-C0BB-F971-7C38-71CDD188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765D1-2F95-2D9B-4300-88706A32B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F5E9A-F70D-9D9D-386D-BE0983EAD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9D6E-E15A-7EC5-EC6B-F4080D626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0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3C07D-492A-1D27-C266-3324049C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B10B9-0CE1-A276-0CF4-A1C53FD2A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7B5E9-595A-EC0A-F11B-C1085112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AD1C-8786-0256-DB4B-5E8283704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3A32-20C7-062E-7A17-78B40BF2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A6905-9D96-8CC3-E02A-EE186BE2F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0405D3-9F87-39E6-FBF3-C8412B0EF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https://www.presidency.ucsb.edu/statistics/data/executive-orders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97656-78E3-5374-B84E-99B03C844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56DE-449C-F6D0-B4B6-9BCF4F16A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78735-E1A6-9041-0349-EA5F2AFF2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3CF89-F5B5-891C-3A45-1B975AA04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8818-8766-B3B1-D762-13B64FE21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DA963-F7F0-DDAC-E661-64B3A979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70ECD-1787-A107-C6B3-536E57C45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C820E-AC6A-EF09-15B3-86B489416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804D2-B298-1A77-E6C2-C173C1169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D76A5-36E5-398A-00E7-E60FE710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5FD2C-77B3-1345-6E2F-886448468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E328C-4D3E-97AB-BF36-699D46902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91499-A505-2CE2-5A15-6B0C2AE25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4C79E-D0D9-944E-37AF-FFB31F4F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A6F58-5AB3-3715-6091-33E54EDF2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92F3-CE6C-F81D-B416-88C2622D1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4BF0-C48F-39B7-11D4-8B3A93050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A9F62-D5DD-7DA8-F3C9-78B55D93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7993A-C22A-804F-3AC3-FF7E96FB0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1EC1F-3E7C-73CB-2616-B6C6415E3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B414-286C-8118-7805-153A120AF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ACB9-090C-AB3B-B720-F8DFF588C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208F5-AC38-8D4C-F420-841B45238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43FBF-691F-B1C4-C052-90A597A3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9C40-4A0C-590B-D8D1-D95327324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F5C3-34C1-E64A-E7E1-B6998BBAE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B50DA-9AB4-DB63-E088-56B0E09AB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74740-ABB8-2976-B3C4-1339CD504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4B4B-746D-49A6-8995-FF1553049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ED84-CEFC-4583-9C9C-EB0E224609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2448-5B1C-417C-AF00-6AF100418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FFA30-43D0-4DCE-9107-C92A4509B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77D2-1B11-408E-BE9A-84D069FD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BDC1-21EE-470A-9AD9-DC67D3B7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771D-4795-4DA8-AA5D-3C80A293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7BA-B76C-4490-8CFC-695BA52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3AF41-4E6E-4261-9AA3-E5A215BD5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F0FA-BDCD-4E72-ADE1-87F0D7D7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1AA76-2486-49CC-AAC9-D80EDEE7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EFCDA-36E1-4258-914C-80242AF5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76B43-9080-47CE-9DCB-7771E501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96C2A-BB1B-450E-8C83-AD14AD486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355E-D9B4-477E-9C9C-9EEF370C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6ECF-1B65-4AC6-B5A6-E034BDE4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65CF7-F27D-479E-B9F0-8036B56E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E1E8-4143-44DD-BBBE-1B91445B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6E31-6F38-4989-A39E-712FD62D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61B7-946F-41DF-ACC4-C15FD56C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EE8BE-E025-4238-A990-A6141D4D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6533-6263-43A3-93BF-29F170BD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9C53-FB8C-4527-B143-9BE33B74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3D61-B8BE-4E99-B52E-D90B5398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8647D-0928-4202-BE74-E56CD023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54520-CD8C-447A-942F-80E22909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09863-BE69-4496-8DA9-12EA01F9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99D2-001E-4C1E-92EC-A4468702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E62D-1F79-4D9B-94F6-4D179DC26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B0DB-5263-4414-A51F-E63FE7818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A195-EEEF-4421-9846-AD1FBE5E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FF73A-2341-4642-8512-D1212B5E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D3FE-9890-4939-B4EA-9E1AC485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05ED-5485-4CD3-9706-EE446634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C1C74-F2D0-4D0A-A59D-551843DE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DD4EE-897F-4517-8DEA-A8DB59AAA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0F120-01CC-44D5-B5D1-3084F86B1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AD2EF-5DA2-4F81-8216-FEC524116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A5CD8-2984-4EA6-A207-2518F04F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EEEFC-23F4-4D8C-A7B7-308D5C0D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4215F-9BAF-48ED-8565-2F261444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ED2A-4AE0-48C2-BD3C-7BC0C77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D3160-2D1D-4D10-9E6A-10330AD6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DF2F8-E092-4560-948A-86AB5A3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B611B-8A0F-4F8C-92AC-95B00E5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B6C26-099F-4906-AE5F-EA38B7A5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F4C69-78CC-436D-82CB-FC5B0B88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D1DE-FB26-4C43-BDB1-C12DB1BF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B9CB-42FE-44FD-A2B1-F51EA7C8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9C07-13A6-42E8-B686-CF84E68E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E0006-8F6F-40A9-9516-A0134211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5D1E0-CA18-4D93-B82B-9544D251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38E17-C1E0-43C0-8E5B-6D4D77A2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BD001-2042-442E-A05D-C4B4EB28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22A34-E4CC-4561-9965-1B766B97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50F82-38A2-40B1-9DFB-0D00CD2AA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1F5A-1C96-4060-BD75-1DCFF21B4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5AAA6-3B7B-4ECF-808F-79512B2D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8F798-13DC-4D09-AB61-8D191ABE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FACA6-8927-4A9E-9E7D-D2D99837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060D4-C32B-4458-BBF2-2AFC91BD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A40E-E878-4DBC-A004-2C7BE75C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3963C-2EF2-4EC6-A804-D7317099F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36ED-CE7A-4C4F-9219-BEB0C84ED27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1B866-5EC3-4309-BAA5-6FE394B00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E0E9D-BA98-478F-9238-38E78AF8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82E2-F180-41A6-B1B9-82B3639B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helfenbein@ssa-dc.com" TargetMode="External"/><Relationship Id="rId4" Type="http://schemas.openxmlformats.org/officeDocument/2006/relationships/hyperlink" Target="mailto:rsorini@ssa-d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C_70B369CC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96424-F31E-EF93-96FE-86A47CA98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9428F5D-D776-CDB6-A56F-6716000B7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AAAD1-5BD6-4793-B762-47767BE8B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78F0D0-B6CC-9767-83B8-87B051DE6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3F61CB-50A5-5CE6-57F6-871CD82E2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E3C287-AAAC-7764-1AAE-654C397AE0B7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1FBA98-9BF2-45C6-7275-E3ABC7218579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9FC3E5-5579-0314-2A14-F9921CCB925B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7F551610-A451-89AC-8483-E13D5F1BB993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8F588AD-373B-2D11-F782-38A1BDEBBD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AA8972-B143-992F-2BA0-88E690E3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0" y="4887503"/>
            <a:ext cx="2813126" cy="11748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842A66-62CC-8B7B-0542-F828B0BEA347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2123494-A2A0-C247-860E-150DD9AC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</a:rPr>
              <a:t>Current State of U.S. Trade Policy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D4806-2508-4AA2-6E86-478A839F0E9E}"/>
              </a:ext>
            </a:extLst>
          </p:cNvPr>
          <p:cNvSpPr txBox="1"/>
          <p:nvPr/>
        </p:nvSpPr>
        <p:spPr>
          <a:xfrm>
            <a:off x="-60960" y="4832998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Ron Sorini </a:t>
            </a:r>
            <a:r>
              <a:rPr lang="en-US" dirty="0">
                <a:latin typeface="Aptos Narrow" panose="020B0004020202020204" pitchFamily="34" charset="0"/>
              </a:rPr>
              <a:t>and </a:t>
            </a:r>
            <a:r>
              <a:rPr lang="en-US" b="1" dirty="0">
                <a:latin typeface="Aptos Narrow" panose="020B0004020202020204" pitchFamily="34" charset="0"/>
              </a:rPr>
              <a:t>Rick Helfenbein</a:t>
            </a:r>
          </a:p>
          <a:p>
            <a:pPr algn="ctr"/>
            <a:r>
              <a:rPr lang="en-US" dirty="0">
                <a:latin typeface="Aptos Narrow" panose="020B0004020202020204" pitchFamily="34" charset="0"/>
              </a:rPr>
              <a:t>Sorini Strategic Advisors</a:t>
            </a:r>
          </a:p>
          <a:p>
            <a:pPr algn="ctr"/>
            <a:r>
              <a:rPr lang="en-US" i="1" dirty="0">
                <a:latin typeface="Aptos Narrow" panose="020B0004020202020204" pitchFamily="34" charset="0"/>
              </a:rPr>
              <a:t>March 2 / 3, 2026</a:t>
            </a:r>
          </a:p>
        </p:txBody>
      </p:sp>
      <p:pic>
        <p:nvPicPr>
          <p:cNvPr id="23" name="Picture 2" descr="US tariffs on imported autos go into effect as markets reel from Trump's  trade escalation - ABC News">
            <a:extLst>
              <a:ext uri="{FF2B5EF4-FFF2-40B4-BE49-F238E27FC236}">
                <a16:creationId xmlns:a16="http://schemas.microsoft.com/office/drawing/2014/main" id="{31684CC1-855E-10AA-21E8-F9EEB5C7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79" y="1843798"/>
            <a:ext cx="4331384" cy="2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香港紡織商會– HK Textiles Chamber">
            <a:extLst>
              <a:ext uri="{FF2B5EF4-FFF2-40B4-BE49-F238E27FC236}">
                <a16:creationId xmlns:a16="http://schemas.microsoft.com/office/drawing/2014/main" id="{3DEDD58B-6848-269E-A1D5-F85B9A2D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60" y="4398753"/>
            <a:ext cx="3271520" cy="9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Supporting Organizations – Fashion Summit (HK)">
            <a:extLst>
              <a:ext uri="{FF2B5EF4-FFF2-40B4-BE49-F238E27FC236}">
                <a16:creationId xmlns:a16="http://schemas.microsoft.com/office/drawing/2014/main" id="{666D89BD-7FB7-CA43-0FFE-8DFC455F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94" y="5472535"/>
            <a:ext cx="3436851" cy="8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3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EC43F-A4C1-86F6-3597-A8D7284F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04A393-D095-857A-937F-3C81F72BD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5B44EE-22F4-E422-910A-31C2393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A8B417-998B-5B37-9572-6A02D11DE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80DE46-62F4-4A44-3CC1-7C0ED022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0B4162-6835-E9E4-11A3-9691E0F71D5E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5F44F-F496-BF8F-B58B-F4CBD88BAE46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70416C-639B-17E9-CBA5-209EDD387835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C25935A-BF78-989D-DE1B-433C4CEC1ACE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1685D37-9C8C-A04A-37F4-830D30BDD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56934D-A633-E8DD-238E-8E4634F1F298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EFB8E69-296F-F2F5-CAEF-616DE426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U.S.-China Relations</a:t>
            </a:r>
            <a:endParaRPr lang="en-US" sz="4000" b="1" i="1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85D98-3249-84C2-A40D-3B490C480A02}"/>
              </a:ext>
            </a:extLst>
          </p:cNvPr>
          <p:cNvSpPr txBox="1"/>
          <p:nvPr/>
        </p:nvSpPr>
        <p:spPr>
          <a:xfrm>
            <a:off x="5618480" y="1587725"/>
            <a:ext cx="6502400" cy="4778231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endParaRPr lang="en-US" sz="1050" dirty="0"/>
          </a:p>
          <a:p>
            <a:r>
              <a:rPr lang="en-US" sz="2300" dirty="0"/>
              <a:t>In October 2025, the Trump-Xi summit resulted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IEEPA Fentanyl tariff: </a:t>
            </a:r>
            <a:r>
              <a:rPr lang="en-US" sz="2000" b="1" dirty="0"/>
              <a:t>20% → 10%.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IEEPA Reciprocal tariff: </a:t>
            </a:r>
            <a:r>
              <a:rPr lang="en-US" sz="2000" b="1" dirty="0"/>
              <a:t>Continuation of 10%.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Section 301 China tariff product exclusions: </a:t>
            </a:r>
            <a:r>
              <a:rPr lang="en-US" sz="2000" b="1" dirty="0"/>
              <a:t>Extended until November 10, 2026.</a:t>
            </a:r>
          </a:p>
          <a:p>
            <a:endParaRPr lang="en-US" sz="1000" dirty="0"/>
          </a:p>
          <a:p>
            <a:r>
              <a:rPr lang="en-US" sz="2300" dirty="0"/>
              <a:t>President Trump is traveling to China in </a:t>
            </a:r>
            <a:r>
              <a:rPr lang="en-US" sz="2300" b="1" dirty="0"/>
              <a:t>April 2026</a:t>
            </a:r>
            <a:r>
              <a:rPr lang="en-US" sz="2300" dirty="0"/>
              <a:t> to meet again with President Xi.</a:t>
            </a:r>
          </a:p>
          <a:p>
            <a:endParaRPr lang="en-US" sz="1000" b="1" dirty="0"/>
          </a:p>
          <a:p>
            <a:r>
              <a:rPr lang="en-US" sz="2300" dirty="0"/>
              <a:t>The 4-Year Review of Section 301 China action will be initiated in </a:t>
            </a:r>
            <a:r>
              <a:rPr lang="en-US" sz="2300" b="1" dirty="0"/>
              <a:t>April </a:t>
            </a:r>
            <a:r>
              <a:rPr lang="en-US" sz="2300" dirty="0"/>
              <a:t>or</a:t>
            </a:r>
            <a:r>
              <a:rPr lang="en-US" sz="2300" b="1" dirty="0"/>
              <a:t> May 2026</a:t>
            </a:r>
            <a:r>
              <a:rPr lang="en-US" sz="2300" dirty="0"/>
              <a:t>; tariff modifications possible in </a:t>
            </a:r>
            <a:r>
              <a:rPr lang="en-US" sz="2300" b="1" dirty="0"/>
              <a:t>late 2026 – early 2027</a:t>
            </a:r>
            <a:r>
              <a:rPr lang="en-US" sz="2300" dirty="0"/>
              <a:t>.</a:t>
            </a:r>
          </a:p>
          <a:p>
            <a:endParaRPr lang="en-US" sz="1000" dirty="0"/>
          </a:p>
          <a:p>
            <a:r>
              <a:rPr lang="en-US" sz="2300" dirty="0"/>
              <a:t>Several other Section 301 investigations involving China remain active and could lead to tariffs.</a:t>
            </a:r>
            <a:endParaRPr lang="en-US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58B65A-2551-13B4-9A6D-8F172444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051" y="2344002"/>
            <a:ext cx="4873111" cy="324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1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D53E0-5005-0547-C829-9C280F61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AD4956F-D79C-F139-D263-E723F25E4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2F0B7-BE38-FF32-49B1-4F9846907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CD52B6-0027-AE1C-3483-18285CD4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64263F-664D-7204-0FD7-FA99FDF32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FA4DFC-641F-F80D-ED91-013DD593C3F2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6B7D5-9E75-CEDA-AF6C-2F210FCBD370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9498B5-A6A1-8DBB-FFBD-206A63483B39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574BAFF-092D-7FA3-B3C1-82DC4014EEA2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A80AF34-8DAC-5312-2B69-CD460FB47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EAB06D-83CB-A134-D16B-246A9FAB7B03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4CCF22-8F41-9A0A-DD35-48BF453D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75A3-7933-E836-1D25-FF82D3D84C69}"/>
              </a:ext>
            </a:extLst>
          </p:cNvPr>
          <p:cNvSpPr txBox="1"/>
          <p:nvPr/>
        </p:nvSpPr>
        <p:spPr>
          <a:xfrm>
            <a:off x="3027679" y="2009749"/>
            <a:ext cx="61010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Aptos Narrow" panose="020B0004020202020204" pitchFamily="34" charset="0"/>
              </a:rPr>
              <a:t>Ron Sorini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ptos Narrow" panose="020B0004020202020204" pitchFamily="34" charset="0"/>
              </a:rPr>
              <a:t>Principal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ptos Narrow" panose="020B0004020202020204" pitchFamily="34" charset="0"/>
              </a:rPr>
              <a:t>Sorini Strategic Advisors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ptos Narrow" panose="020B0004020202020204" pitchFamily="34" charset="0"/>
                <a:hlinkClick r:id="rId4"/>
              </a:rPr>
              <a:t>rsorini@ssa-dc.com</a:t>
            </a:r>
            <a:endParaRPr lang="en-US" sz="2800" dirty="0">
              <a:latin typeface="Aptos Narrow" panose="020B00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Aptos Narrow" panose="020B0004020202020204" pitchFamily="34" charset="0"/>
            </a:endParaRPr>
          </a:p>
          <a:p>
            <a:pPr algn="ctr"/>
            <a:r>
              <a:rPr lang="en-US" sz="2800" b="1" dirty="0">
                <a:latin typeface="Aptos Narrow" panose="020B0004020202020204" pitchFamily="34" charset="0"/>
              </a:rPr>
              <a:t>Rick Helfenbein</a:t>
            </a:r>
          </a:p>
          <a:p>
            <a:pPr algn="ctr"/>
            <a:r>
              <a:rPr lang="en-US" sz="2800" dirty="0">
                <a:latin typeface="Aptos Narrow" panose="020B0004020202020204" pitchFamily="34" charset="0"/>
              </a:rPr>
              <a:t>Special Advisor</a:t>
            </a:r>
          </a:p>
          <a:p>
            <a:pPr algn="ctr"/>
            <a:r>
              <a:rPr lang="en-US" sz="2800" dirty="0">
                <a:latin typeface="Aptos Narrow" panose="020B0004020202020204" pitchFamily="34" charset="0"/>
              </a:rPr>
              <a:t>Sorini Strategic Advisors</a:t>
            </a:r>
          </a:p>
          <a:p>
            <a:pPr algn="ctr"/>
            <a:r>
              <a:rPr lang="en-US" sz="2800" dirty="0">
                <a:hlinkClick r:id="rId5"/>
              </a:rPr>
              <a:t>rhelfenbein@ssa-dc.com</a:t>
            </a:r>
            <a:r>
              <a:rPr lang="en-US" sz="2800" dirty="0"/>
              <a:t> </a:t>
            </a:r>
            <a:endParaRPr lang="en-US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26100-EC7B-7BF8-EA7B-2E83A6EF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B90C6E-E3BA-9C11-6B8D-38EA5882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469D9-F95A-4B76-63F9-D09FD6DE7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80768-B369-29FA-7BF5-747F6DA2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DF0ADD-FD73-7A62-59D9-D5773D7EB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4F5AC0-9D46-43D2-FE58-0F6CB6D2ACF1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713D9-2F1F-00F6-E5FA-E21964430250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1F2607-4872-C3ED-C42E-3A4C46B6A27F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2837012D-3E1B-98C7-E016-9A47B01AADA4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BB15809-C6FB-2C6A-E8AB-34EC85EAEA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8E741D-2327-221E-6D32-21ADA74B9317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4D651C8-D6D4-80E1-38B3-AA0EE1BA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93" y="349112"/>
            <a:ext cx="10356012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</a:rPr>
              <a:t>Executive Action Comparison &amp; Trump </a:t>
            </a:r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</a:rPr>
              <a:t>2.0 Goals</a:t>
            </a:r>
            <a:endParaRPr lang="en-US" sz="40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A347A-A3C8-12ED-8887-72BE62A75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3253"/>
              </p:ext>
            </p:extLst>
          </p:nvPr>
        </p:nvGraphicFramePr>
        <p:xfrm>
          <a:off x="0" y="1540689"/>
          <a:ext cx="12192003" cy="22377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1172595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97578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3025503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19459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949118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959870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840403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72976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8592712"/>
                    </a:ext>
                  </a:extLst>
                </a:gridCol>
              </a:tblGrid>
              <a:tr h="423631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Executive Action Comparison*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69140"/>
                  </a:ext>
                </a:extLst>
              </a:tr>
              <a:tr h="1059075">
                <a:tc>
                  <a:txBody>
                    <a:bodyPr/>
                    <a:lstStyle/>
                    <a:p>
                      <a:r>
                        <a:rPr lang="en-US" sz="1600" b="1"/>
                        <a:t>Jimmy Carter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Ronald Reagan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George Bush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William J. Clinton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George W. Bush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Barack Obama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Donald J. Trump (R) -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Joesph R. Biden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Donald J. Trump (R) -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503386"/>
                  </a:ext>
                </a:extLst>
              </a:tr>
              <a:tr h="325568">
                <a:tc>
                  <a:txBody>
                    <a:bodyPr/>
                    <a:lstStyle/>
                    <a:p>
                      <a:r>
                        <a:rPr lang="en-US" sz="1000"/>
                        <a:t>4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 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  Years</a:t>
                      </a:r>
                      <a:endParaRPr lang="en-US" sz="10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Years 1 &amp; 2 of 4</a:t>
                      </a:r>
                      <a:endParaRPr lang="en-US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77517"/>
                  </a:ext>
                </a:extLst>
              </a:tr>
              <a:tr h="429514">
                <a:tc>
                  <a:txBody>
                    <a:bodyPr/>
                    <a:lstStyle/>
                    <a:p>
                      <a:r>
                        <a:rPr lang="en-US" b="1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8161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C18A2B-771A-61F3-1339-012344020DA7}"/>
              </a:ext>
            </a:extLst>
          </p:cNvPr>
          <p:cNvSpPr txBox="1"/>
          <p:nvPr/>
        </p:nvSpPr>
        <p:spPr>
          <a:xfrm>
            <a:off x="279133" y="3763459"/>
            <a:ext cx="452387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r>
              <a:rPr kumimoji="0" lang="en-US" sz="105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Does not include Presidential Proclamations &amp; Memorandums </a:t>
            </a:r>
            <a:endParaRPr kumimoji="0"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CAEFC-2C9C-A504-F62E-C25CFE7442CE}"/>
              </a:ext>
            </a:extLst>
          </p:cNvPr>
          <p:cNvSpPr txBox="1"/>
          <p:nvPr/>
        </p:nvSpPr>
        <p:spPr>
          <a:xfrm>
            <a:off x="279133" y="4109346"/>
            <a:ext cx="1170726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/>
              <a:t>Seeks to “forge a balanced international economic order” using “pro-growth policies delivering for American workers.”</a:t>
            </a:r>
          </a:p>
          <a:p>
            <a:endParaRPr lang="en-US" sz="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Reindustrialize the United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Reduce the U.S. global trade deficit + the U.S. budget deficit.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Reshape global supply chains, particularly those dependent on China.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Reinforce “America First” foreign policy goals.</a:t>
            </a:r>
          </a:p>
        </p:txBody>
      </p:sp>
    </p:spTree>
    <p:extLst>
      <p:ext uri="{BB962C8B-B14F-4D97-AF65-F5344CB8AC3E}">
        <p14:creationId xmlns:p14="http://schemas.microsoft.com/office/powerpoint/2010/main" val="1059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0D5A-6FB4-EEDE-02C3-D324728D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122410-8425-FE6D-5018-81401451B4E8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6C3D9-9541-7073-EDEC-BA638DECBB0B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9E60CF-B19F-6FE6-6279-E6AA874CB0F3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77F180E7-481F-ADC9-3874-FA9A1086E1B9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3EA6258-067C-4DFF-0979-C31D87BBA7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F4352C9-29CD-D138-9EEB-5FE4F21EAAAC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5F7EA-C165-BABA-A3A0-3511B6EA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636355" y="2605838"/>
            <a:ext cx="6420172" cy="1165961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6772FC86-3107-6406-B461-7E008A01E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028601"/>
              </p:ext>
            </p:extLst>
          </p:nvPr>
        </p:nvGraphicFramePr>
        <p:xfrm>
          <a:off x="1156712" y="-10159"/>
          <a:ext cx="11035287" cy="6400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07861">
                  <a:extLst>
                    <a:ext uri="{9D8B030D-6E8A-4147-A177-3AD203B41FA5}">
                      <a16:colId xmlns:a16="http://schemas.microsoft.com/office/drawing/2014/main" val="2292934626"/>
                    </a:ext>
                  </a:extLst>
                </a:gridCol>
                <a:gridCol w="1337998">
                  <a:extLst>
                    <a:ext uri="{9D8B030D-6E8A-4147-A177-3AD203B41FA5}">
                      <a16:colId xmlns:a16="http://schemas.microsoft.com/office/drawing/2014/main" val="3839683799"/>
                    </a:ext>
                  </a:extLst>
                </a:gridCol>
                <a:gridCol w="3289245">
                  <a:extLst>
                    <a:ext uri="{9D8B030D-6E8A-4147-A177-3AD203B41FA5}">
                      <a16:colId xmlns:a16="http://schemas.microsoft.com/office/drawing/2014/main" val="3792643923"/>
                    </a:ext>
                  </a:extLst>
                </a:gridCol>
                <a:gridCol w="4900183">
                  <a:extLst>
                    <a:ext uri="{9D8B030D-6E8A-4147-A177-3AD203B41FA5}">
                      <a16:colId xmlns:a16="http://schemas.microsoft.com/office/drawing/2014/main" val="3941643352"/>
                    </a:ext>
                  </a:extLst>
                </a:gridCol>
              </a:tblGrid>
              <a:tr h="235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/>
                        <a:t>Partner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Announced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/>
                        <a:t>Type / Description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/>
                        <a:t>Status (as of Feb 2026)</a:t>
                      </a:r>
                      <a:endParaRPr lang="en-US" sz="1600"/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909785908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United Kingdom (UK)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May 8,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“Economic Prosperity Deal” / framework with tariff terms and quotas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Framework agreed; partial implementation of tariff terms via administrative action; ongoing negotiation to fully finalize details.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251001444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Vietnam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Jul 2,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Framework implemented through executive tariff modifications; final negotiations continue; further detail/deeper legal implementing documents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4113909882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Japan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Jul 22,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Tariff terms in effect as part of later Executive Orders; investment commitments ongoing.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438496703"/>
                  </a:ext>
                </a:extLst>
              </a:tr>
              <a:tr h="367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European Union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Aug 21, 2025</a:t>
                      </a:r>
                      <a:endParaRPr lang="en-US" sz="1600" i="1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Certain tariff terms in effect; EU still debating how to enact commitments.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446238780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Malaysia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Oct 26,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Tariff rates and exemptions under Executive Orders; further formal documents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562152109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Cambodia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Oct 26,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Tariff rates and exemptions under Executive Orders; further formal documents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912658687"/>
                  </a:ext>
                </a:extLst>
              </a:tr>
              <a:tr h="229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Thailand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Oct 26,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Framework agreed; tariff schedules and implementation details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394627639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Ecuador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Nov 13,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Framework agreed; tariff reductions on select products reported; full formal implementation pending; final text to be signed soon.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715745715"/>
                  </a:ext>
                </a:extLst>
              </a:tr>
              <a:tr h="3867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Switzerland &amp; Liechtenstein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Nov 14,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Framework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Framework announced and tariff reductions implemented; agreement expected to be finalized by end of Q1 2026.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84694697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C721CFE4-C41A-13DF-9588-894A3E427886}"/>
              </a:ext>
            </a:extLst>
          </p:cNvPr>
          <p:cNvSpPr txBox="1">
            <a:spLocks/>
          </p:cNvSpPr>
          <p:nvPr/>
        </p:nvSpPr>
        <p:spPr>
          <a:xfrm rot="16200000">
            <a:off x="-2639860" y="2760588"/>
            <a:ext cx="6398904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Trump Trade “Deals”</a:t>
            </a:r>
            <a:endParaRPr lang="en-US" sz="4000" b="1" i="1" dirty="0">
              <a:solidFill>
                <a:schemeClr val="bg1"/>
              </a:solidFill>
              <a:latin typeface="Aptos Narrow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806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1F989-9091-C8D7-3CFB-CEC1F4BC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340DC4-4F75-77B3-83DC-CA7D4F957765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058D7-48C5-D8A1-D93E-50431B21704F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742B10-F145-5675-D97E-060059FF4FD0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1B6362A-6F36-E7C4-3A7E-AAA35CBD61F9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85CAB0B-D313-4519-C32C-36D805ECF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F20C35-4F44-998F-D247-4F75B166BA1B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A8A0D-74CF-8737-DAC8-6CEE6FC5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636355" y="2605838"/>
            <a:ext cx="6420172" cy="1165961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94DD727D-7EE6-21F1-2276-9ADD2A87D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72092"/>
              </p:ext>
            </p:extLst>
          </p:nvPr>
        </p:nvGraphicFramePr>
        <p:xfrm>
          <a:off x="1156713" y="620844"/>
          <a:ext cx="11035287" cy="51572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2648">
                  <a:extLst>
                    <a:ext uri="{9D8B030D-6E8A-4147-A177-3AD203B41FA5}">
                      <a16:colId xmlns:a16="http://schemas.microsoft.com/office/drawing/2014/main" val="2292934626"/>
                    </a:ext>
                  </a:extLst>
                </a:gridCol>
                <a:gridCol w="1503211">
                  <a:extLst>
                    <a:ext uri="{9D8B030D-6E8A-4147-A177-3AD203B41FA5}">
                      <a16:colId xmlns:a16="http://schemas.microsoft.com/office/drawing/2014/main" val="3839683799"/>
                    </a:ext>
                  </a:extLst>
                </a:gridCol>
                <a:gridCol w="3289245">
                  <a:extLst>
                    <a:ext uri="{9D8B030D-6E8A-4147-A177-3AD203B41FA5}">
                      <a16:colId xmlns:a16="http://schemas.microsoft.com/office/drawing/2014/main" val="3792643923"/>
                    </a:ext>
                  </a:extLst>
                </a:gridCol>
                <a:gridCol w="4900183">
                  <a:extLst>
                    <a:ext uri="{9D8B030D-6E8A-4147-A177-3AD203B41FA5}">
                      <a16:colId xmlns:a16="http://schemas.microsoft.com/office/drawing/2014/main" val="3941643352"/>
                    </a:ext>
                  </a:extLst>
                </a:gridCol>
              </a:tblGrid>
              <a:tr h="235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/>
                        <a:t>Partner</a:t>
                      </a:r>
                      <a:endParaRPr lang="en-US" sz="18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Announced</a:t>
                      </a:r>
                      <a:endParaRPr lang="en-US" sz="18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/>
                        <a:t>Type / Description</a:t>
                      </a:r>
                      <a:endParaRPr lang="en-US" sz="18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/>
                        <a:t>Status (as of Feb 2026)</a:t>
                      </a:r>
                      <a:endParaRPr lang="en-US" sz="1800" dirty="0"/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3909785908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South Korea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Nov 13, 2025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Korea Strategic Trade &amp; Investment Deal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Framework agreed; implementation guidance issued and certain tariff reductions implemented, but full legal/EO action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707030408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El Salvador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Jan 29, 2026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Deal signed; certain CAFTA-DR qualifying goods exempted from tariffs. Implementation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638993324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Guatemala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Jan 30, 2026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Deal signed; certain CAFTA-DR qualifying goods exempted from tariffs. Implementation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228065270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Argentina</a:t>
                      </a:r>
                      <a:endParaRPr lang="en-US" sz="1600" dirty="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Feb 5, 2026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 and Investment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Deal signed; tariff reductions on some products reported (e.g., beef) but full implementation pending. 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846337626"/>
                  </a:ext>
                </a:extLst>
              </a:tr>
              <a:tr h="3120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India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Feb 6, 2026</a:t>
                      </a:r>
                      <a:endParaRPr lang="en-US" sz="1600" i="1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Interim Agreement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Terms not yet implemented; countries working toward final bilateral agreement.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824777514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Bangladesh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Feb 9, 2026</a:t>
                      </a:r>
                      <a:endParaRPr lang="en-US" sz="1600" i="1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Deal signed; includes possible tariff elimination for certain textiles and apparel. Implementation pending.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1811168302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Taiwan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Feb 12, 2026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Deal signed; implementation pending.  Complements previous memorandum of understanding issued by the Department of Commerce.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075420822"/>
                  </a:ext>
                </a:extLst>
              </a:tr>
              <a:tr h="3716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Indonesia</a:t>
                      </a:r>
                      <a:endParaRPr lang="en-US" sz="1600"/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Feb 19, 2026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Agreement on Reciprocal Trade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/>
                        <a:t>Deal signed; includes possible tariff elimination for certain textiles and apparel. Implementation pending.</a:t>
                      </a:r>
                    </a:p>
                  </a:txBody>
                  <a:tcPr marT="27432" marB="27432" anchor="ctr"/>
                </a:tc>
                <a:extLst>
                  <a:ext uri="{0D108BD9-81ED-4DB2-BD59-A6C34878D82A}">
                    <a16:rowId xmlns:a16="http://schemas.microsoft.com/office/drawing/2014/main" val="244602460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F46CF075-B5A7-29DA-C4FB-3646406AACF2}"/>
              </a:ext>
            </a:extLst>
          </p:cNvPr>
          <p:cNvSpPr txBox="1">
            <a:spLocks/>
          </p:cNvSpPr>
          <p:nvPr/>
        </p:nvSpPr>
        <p:spPr>
          <a:xfrm rot="16200000">
            <a:off x="-2639860" y="2760588"/>
            <a:ext cx="6398904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Trump Trade “Deals”</a:t>
            </a:r>
            <a:endParaRPr lang="en-US" sz="4000" b="1" i="1">
              <a:solidFill>
                <a:schemeClr val="bg1"/>
              </a:solidFill>
              <a:latin typeface="Aptos Narrow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22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A5F05-CCC5-000A-E37D-486075303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FBF147-D23E-C1A4-3897-F8441FAE4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DF38C7-7070-3B25-E693-268A15C0D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F9D449-5DD1-1716-D124-9D45BE431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152AB6-D801-2DBA-B175-FDCF6628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66E17F-1E7E-FE48-3A29-57694D183996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A4DB9E-339D-15AB-8572-63916B2E6604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C2D2AE-01FE-DE95-C0DD-31EB6907A139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E4A78D8-3A0D-24AE-7C08-2230C8B83270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D8ADAC87-F659-A770-33C0-A1AAF2F43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58645-110F-F0D3-C54F-98A944962B57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DFE17EC-A4BF-2E08-1C5B-E67C8CDD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Supreme Court Nullification of IEEPA Tariffs</a:t>
            </a:r>
            <a:endParaRPr lang="en-US" sz="4000" b="1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2ECA6-6C9E-D1D7-E4DB-232BB2D96EA8}"/>
              </a:ext>
            </a:extLst>
          </p:cNvPr>
          <p:cNvSpPr txBox="1"/>
          <p:nvPr/>
        </p:nvSpPr>
        <p:spPr>
          <a:xfrm>
            <a:off x="40640" y="1994125"/>
            <a:ext cx="6457984" cy="3631763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r>
              <a:rPr lang="en-US" sz="2300" dirty="0"/>
              <a:t>On </a:t>
            </a:r>
            <a:r>
              <a:rPr lang="en-US" sz="2300" b="1" dirty="0"/>
              <a:t>February 20, 2026, </a:t>
            </a:r>
            <a:r>
              <a:rPr lang="en-US" sz="2300" dirty="0"/>
              <a:t>the Supreme Court ruled </a:t>
            </a:r>
          </a:p>
          <a:p>
            <a:r>
              <a:rPr lang="en-US" sz="2300" dirty="0"/>
              <a:t>6 – 3 that the International Emergency Economic Powers Act (“IEEPA”) “</a:t>
            </a:r>
            <a:r>
              <a:rPr lang="en-US" sz="2300" b="1" dirty="0"/>
              <a:t>does not authorize the President to impose tariffs</a:t>
            </a:r>
            <a:r>
              <a:rPr lang="en-US" sz="2300" dirty="0"/>
              <a:t>.”</a:t>
            </a:r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President Trump immediately denounced the decision, levied replacement, temporary tariffs, and pledged the imposition of longer lasting tariffs under other legal authorities. </a:t>
            </a:r>
          </a:p>
        </p:txBody>
      </p:sp>
      <p:pic>
        <p:nvPicPr>
          <p:cNvPr id="2052" name="Picture 4" descr="a large white building with columns with United States Supreme Court Building in the background">
            <a:extLst>
              <a:ext uri="{FF2B5EF4-FFF2-40B4-BE49-F238E27FC236}">
                <a16:creationId xmlns:a16="http://schemas.microsoft.com/office/drawing/2014/main" id="{7BDC7785-A2DD-5F5A-F573-2601FF25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5" y="1960247"/>
            <a:ext cx="5594350" cy="4143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2DB19-C9EA-A28B-675B-451B9E0B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99AA0C-F29D-0C12-7C90-03A7B4AB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88AB87-9181-E810-3745-0784E5B09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2CA23-3D3A-E9FC-BD50-543A8F90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B38E06-3E6F-1BEC-F879-E1071548B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26F9BA-62D8-EB5F-4994-AA49EDB609C1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16D88F-0D21-0278-CD80-D4B3063DB59C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FF3904-1CEE-5B2B-D872-03E8EDA69874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A61FEA3-8DAF-B429-E274-97311D887986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9302FCF-1C7E-21FB-29EB-49A0EC3078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DC2B45-F150-7D69-042F-36754B6905EA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57E96A-28C9-86EC-EECE-937643DE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Supreme Court Nullification of IEEPA Tariffs</a:t>
            </a:r>
            <a:endParaRPr lang="en-US" sz="4000" b="1" dirty="0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C59DE0-53B0-CCCA-164B-8610FE47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22247"/>
              </p:ext>
            </p:extLst>
          </p:nvPr>
        </p:nvGraphicFramePr>
        <p:xfrm>
          <a:off x="1526538" y="2147279"/>
          <a:ext cx="9138922" cy="367980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138922">
                  <a:extLst>
                    <a:ext uri="{9D8B030D-6E8A-4147-A177-3AD203B41FA5}">
                      <a16:colId xmlns:a16="http://schemas.microsoft.com/office/drawing/2014/main" val="172717713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dirty="0">
                          <a:effectLst/>
                        </a:rPr>
                        <a:t>Invalidated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227482"/>
                  </a:ext>
                </a:extLst>
              </a:tr>
              <a:tr h="43673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China Fentanyl Tariffs (10%)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68824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Canada Fentanyl Tariffs (35%)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72915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Mexico Fentanyl Tariffs (25%)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7298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Reciprocal Tariffs (10%-41%)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3615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Brazil Tariffs (40%)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60889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India Tariffs (25% - terminated February 7)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81266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IEEPA Tariff Threats (Russian oil importers; Venezuelan oil importers; Iranian trade partners; and suppliers of oil to Cuba)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00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BC58E-3C64-36D7-D537-444583939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B3D24BC-1D80-C751-63BF-F42AF71A5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4AAC46-D677-1412-F539-17990073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68BF2D-AC98-11BE-D536-61FA5C34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092924-319D-BF90-8570-7460F45F0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4094C7-8F28-40EA-287E-A059D400AAEB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713F3-D2ED-AAEC-8F5A-1EFC0A64E90A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EE13D1-5F12-E6A3-A1AA-200B2A1FBAFD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9D1990B-28ED-8BA0-1EF7-6A8AC3E7449E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9B3FD39-6C6E-355A-7080-F49E051D5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751A0F-CFAC-9C4D-6430-A189D454ADBF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504DF2-7E92-C1D1-96C7-9028A2D3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Supreme Court Nullification of IEEPA Tariffs</a:t>
            </a:r>
            <a:endParaRPr lang="en-US" sz="4000" b="1" dirty="0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D3F17A-DEF0-B65B-85F1-854E9564D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52613"/>
              </p:ext>
            </p:extLst>
          </p:nvPr>
        </p:nvGraphicFramePr>
        <p:xfrm>
          <a:off x="1526538" y="2150255"/>
          <a:ext cx="9138922" cy="35112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138922">
                  <a:extLst>
                    <a:ext uri="{9D8B030D-6E8A-4147-A177-3AD203B41FA5}">
                      <a16:colId xmlns:a16="http://schemas.microsoft.com/office/drawing/2014/main" val="172717713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Not Affected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22748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Most-favored-nation (“MFN”) tariffs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68824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Existing and Future Antidumping/Countervailing Duties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72915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Existing and Future Section 201 Tariffs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37298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Existing and Future Section 232 Tariffs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36159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Existing and Future Section 301 Tariffs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60889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Existing and Future Section 122 Tariffs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81266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0" dirty="0">
                          <a:effectLst/>
                        </a:rPr>
                        <a:t>Future Section 338 Tariffs (if imposed)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00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58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B175E5-6C7F-CE21-F96C-1EC87FB1F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519755-F1A4-4B79-DEB1-9E86FE6F0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52E1DD-5B30-DD74-B616-167D6B8CD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D2B97D-3F20-B905-7E30-2FEFEC9FF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5C2ED-B0D0-FBE3-5567-D2ACACB9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49BD87-FF80-5B8A-B54D-DBEC12BB8246}"/>
              </a:ext>
            </a:extLst>
          </p:cNvPr>
          <p:cNvSpPr txBox="1">
            <a:spLocks/>
          </p:cNvSpPr>
          <p:nvPr/>
        </p:nvSpPr>
        <p:spPr>
          <a:xfrm>
            <a:off x="870981" y="1940079"/>
            <a:ext cx="10726969" cy="441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endParaRPr lang="en-US" sz="2300" cap="all">
              <a:solidFill>
                <a:srgbClr val="4A4A4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B2E42B-FEDA-380F-8E05-EB93B5DA08F7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13309-0F5C-E9DA-5FBB-7921D195013F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0CC254A-C5EB-EA0D-54D4-6FC56E7C390B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9DEA028-65DC-94DA-E812-95439CC7B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9583FC4-3630-EEEA-BA77-FB108CEA485A}"/>
              </a:ext>
            </a:extLst>
          </p:cNvPr>
          <p:cNvSpPr txBox="1"/>
          <p:nvPr/>
        </p:nvSpPr>
        <p:spPr>
          <a:xfrm>
            <a:off x="3027680" y="324941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ptos Narrow" panose="020B0004020202020204" pitchFamily="34" charset="0"/>
              </a:rPr>
              <a:t>Tariffs, Trade Policy, and What Comes Next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AAA448B-6B67-BA44-1819-53336F97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433794"/>
            <a:ext cx="10044023" cy="877729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IEEPA Tariff Replacements </a:t>
            </a:r>
            <a:endParaRPr lang="en-US" sz="4000" b="1" i="1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A3A430-FFC4-BA23-10F6-270165429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51640"/>
              </p:ext>
            </p:extLst>
          </p:nvPr>
        </p:nvGraphicFramePr>
        <p:xfrm>
          <a:off x="33019" y="1579445"/>
          <a:ext cx="12118340" cy="32283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71790">
                  <a:extLst>
                    <a:ext uri="{9D8B030D-6E8A-4147-A177-3AD203B41FA5}">
                      <a16:colId xmlns:a16="http://schemas.microsoft.com/office/drawing/2014/main" val="3110520140"/>
                    </a:ext>
                  </a:extLst>
                </a:gridCol>
                <a:gridCol w="4187336">
                  <a:extLst>
                    <a:ext uri="{9D8B030D-6E8A-4147-A177-3AD203B41FA5}">
                      <a16:colId xmlns:a16="http://schemas.microsoft.com/office/drawing/2014/main" val="2405787197"/>
                    </a:ext>
                  </a:extLst>
                </a:gridCol>
                <a:gridCol w="4076415">
                  <a:extLst>
                    <a:ext uri="{9D8B030D-6E8A-4147-A177-3AD203B41FA5}">
                      <a16:colId xmlns:a16="http://schemas.microsoft.com/office/drawing/2014/main" val="2207926579"/>
                    </a:ext>
                  </a:extLst>
                </a:gridCol>
                <a:gridCol w="2082799">
                  <a:extLst>
                    <a:ext uri="{9D8B030D-6E8A-4147-A177-3AD203B41FA5}">
                      <a16:colId xmlns:a16="http://schemas.microsoft.com/office/drawing/2014/main" val="114696277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kern="100" dirty="0">
                          <a:effectLst/>
                        </a:rPr>
                        <a:t>Statute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kern="100" dirty="0">
                          <a:effectLst/>
                        </a:rPr>
                        <a:t>Issue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kern="100" dirty="0">
                          <a:effectLst/>
                        </a:rPr>
                        <a:t>Powers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kern="100">
                          <a:effectLst/>
                        </a:rPr>
                        <a:t>Requirements before Action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24184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Section 122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kern="100" dirty="0">
                          <a:effectLst/>
                        </a:rPr>
                        <a:t>Balance-of-payments deficits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Tariffs up to 15% or quotas, lasting up to 150 days*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>
                          <a:effectLst/>
                        </a:rPr>
                        <a:t>None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64722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Section 201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kern="100" dirty="0">
                          <a:effectLst/>
                        </a:rPr>
                        <a:t>Safeguarding U.S. industry from injury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Tariffs up to 50%, quotas, or other action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Investigation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14714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>
                          <a:effectLst/>
                        </a:rPr>
                        <a:t>Section 232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kern="100">
                          <a:effectLst/>
                        </a:rPr>
                        <a:t>Threats to U.S. national security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Tariffs, quotas, or other action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>
                          <a:effectLst/>
                        </a:rPr>
                        <a:t>Investigation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171386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Section 301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kern="100" dirty="0">
                          <a:effectLst/>
                        </a:rPr>
                        <a:t>Unfair foreign trade practices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Tariffs, quotas, or other action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Investigation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312958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Section 338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000" kern="100" dirty="0">
                          <a:effectLst/>
                        </a:rPr>
                        <a:t>Direct or indirect discrimination against U.S. commerce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Tariffs up to 50%, lasting indefinitely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None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0" marR="0" algn="just">
                        <a:buNone/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43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C05DC6-F96A-99E9-477D-979A8C935F8F}"/>
              </a:ext>
            </a:extLst>
          </p:cNvPr>
          <p:cNvSpPr txBox="1"/>
          <p:nvPr/>
        </p:nvSpPr>
        <p:spPr>
          <a:xfrm>
            <a:off x="93978" y="4750862"/>
            <a:ext cx="11988800" cy="1754326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President Trump has already ordered a global 10% Section 122 tariff for 150 days – effective</a:t>
            </a:r>
            <a:r>
              <a:rPr lang="en-US" sz="2000" b="1" dirty="0"/>
              <a:t> February 24.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Stacks </a:t>
            </a:r>
            <a:r>
              <a:rPr lang="en-US" u="sng" dirty="0"/>
              <a:t>on top of </a:t>
            </a:r>
            <a:r>
              <a:rPr lang="en-US" dirty="0"/>
              <a:t>MFN duties; President promised an increase to 15%, but not yet formally implemented.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investigations and actions under Section 232 and Section 301 are extremely likely.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Section 232 and Section 301 tariffs may be used to “</a:t>
            </a:r>
            <a:r>
              <a:rPr lang="en-US" b="1" dirty="0"/>
              <a:t>rebuild</a:t>
            </a:r>
            <a:r>
              <a:rPr lang="en-US" dirty="0"/>
              <a:t>” the terms of bilateral reciprocal trade deals.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Congress </a:t>
            </a:r>
            <a:r>
              <a:rPr lang="en-US" sz="2000" b="1" dirty="0"/>
              <a:t>could</a:t>
            </a:r>
            <a:r>
              <a:rPr lang="en-US" sz="2000" dirty="0"/>
              <a:t> take action to formalize the President’s IEEPA tariffs, but chances are </a:t>
            </a:r>
            <a:r>
              <a:rPr lang="en-US" sz="2000" b="1" dirty="0"/>
              <a:t>low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19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14F44-EA30-C57A-915C-1E92753A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35F8A0-ACAD-E20F-B17A-D74768E5B0B4}"/>
              </a:ext>
            </a:extLst>
          </p:cNvPr>
          <p:cNvGrpSpPr/>
          <p:nvPr/>
        </p:nvGrpSpPr>
        <p:grpSpPr>
          <a:xfrm>
            <a:off x="0" y="6398903"/>
            <a:ext cx="12191999" cy="460767"/>
            <a:chOff x="0" y="6398903"/>
            <a:chExt cx="12191999" cy="460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50514-310E-684B-5706-B914482E6B39}"/>
                </a:ext>
              </a:extLst>
            </p:cNvPr>
            <p:cNvSpPr/>
            <p:nvPr/>
          </p:nvSpPr>
          <p:spPr>
            <a:xfrm>
              <a:off x="0" y="6398903"/>
              <a:ext cx="12191999" cy="460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6083CEA-B630-AB7F-001E-8ACB31D0F371}"/>
                </a:ext>
              </a:extLst>
            </p:cNvPr>
            <p:cNvSpPr txBox="1"/>
            <p:nvPr/>
          </p:nvSpPr>
          <p:spPr>
            <a:xfrm>
              <a:off x="1792569" y="6475397"/>
              <a:ext cx="890183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Sorini Strategic Advisors • 1310 L Street Northwest, Suite 300, Washington, D.C. • www.ssa-dc.com</a:t>
              </a: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3C030EC-1B71-DA73-7E1E-8E3A480B02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" t="18338" r="66000" b="51993"/>
            <a:stretch/>
          </p:blipFill>
          <p:spPr bwMode="auto">
            <a:xfrm>
              <a:off x="2323165" y="6495969"/>
              <a:ext cx="290026" cy="28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56F0F76-D068-078E-7D37-455BA78B9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  <a:cs typeface="Arial"/>
              </a:rPr>
              <a:t>IEEPA vs. Section 122 Tariff Rates</a:t>
            </a:r>
            <a:endParaRPr lang="en-US" sz="4000" b="1" dirty="0">
              <a:solidFill>
                <a:srgbClr val="FF0000"/>
              </a:solidFill>
              <a:latin typeface="Aptos Narrow" panose="020B0004020202020204" pitchFamily="34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874E2-2293-BFEF-D36D-9A8FC037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47" y="-10160"/>
            <a:ext cx="9885103" cy="6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3616ff-86f9-4cfb-9f6c-565225dcd34a">
      <UserInfo>
        <DisplayName>Megan Costello</DisplayName>
        <AccountId>9</AccountId>
        <AccountType/>
      </UserInfo>
      <UserInfo>
        <DisplayName>Chelsea Murtha</DisplayName>
        <AccountId>77</AccountId>
        <AccountType/>
      </UserInfo>
      <UserInfo>
        <DisplayName>Andrew Samet</DisplayName>
        <AccountId>30</AccountId>
        <AccountType/>
      </UserInfo>
      <UserInfo>
        <DisplayName>Apply SSA</DisplayName>
        <AccountId>16</AccountId>
        <AccountType/>
      </UserInfo>
    </SharedWithUsers>
    <lcf76f155ced4ddcb4097134ff3c332f xmlns="60a13ec7-f890-4936-bea7-65ee903e3016">
      <Terms xmlns="http://schemas.microsoft.com/office/infopath/2007/PartnerControls"/>
    </lcf76f155ced4ddcb4097134ff3c332f>
    <TaxCatchAll xmlns="843616ff-86f9-4cfb-9f6c-565225dcd3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316C0E423C274EB763676F782F5E79" ma:contentTypeVersion="15" ma:contentTypeDescription="Create a new document." ma:contentTypeScope="" ma:versionID="618d0bbc0fa802dfcab796e08eb3fbdc">
  <xsd:schema xmlns:xsd="http://www.w3.org/2001/XMLSchema" xmlns:xs="http://www.w3.org/2001/XMLSchema" xmlns:p="http://schemas.microsoft.com/office/2006/metadata/properties" xmlns:ns2="60a13ec7-f890-4936-bea7-65ee903e3016" xmlns:ns3="843616ff-86f9-4cfb-9f6c-565225dcd34a" targetNamespace="http://schemas.microsoft.com/office/2006/metadata/properties" ma:root="true" ma:fieldsID="52a9ad3373211c72bc8e73465c8d6153" ns2:_="" ns3:_="">
    <xsd:import namespace="60a13ec7-f890-4936-bea7-65ee903e3016"/>
    <xsd:import namespace="843616ff-86f9-4cfb-9f6c-565225dcd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13ec7-f890-4936-bea7-65ee903e3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5ad5fd-5b69-48a4-8b05-be446e73fb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616ff-86f9-4cfb-9f6c-565225dcd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e64272b-c539-48f4-9824-78a8029ccc1a}" ma:internalName="TaxCatchAll" ma:showField="CatchAllData" ma:web="843616ff-86f9-4cfb-9f6c-565225dcd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B3044-BD1B-4052-AAD1-F1767DA059D3}">
  <ds:schemaRefs>
    <ds:schemaRef ds:uri="60a13ec7-f890-4936-bea7-65ee903e3016"/>
    <ds:schemaRef ds:uri="843616ff-86f9-4cfb-9f6c-565225dcd3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A194C-6BCC-477E-8830-70C6AB288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4B2A3-3449-47EC-94AE-5B46FDD3F414}">
  <ds:schemaRefs>
    <ds:schemaRef ds:uri="60a13ec7-f890-4936-bea7-65ee903e3016"/>
    <ds:schemaRef ds:uri="843616ff-86f9-4cfb-9f6c-565225dcd3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1566</Words>
  <Application>Microsoft Office PowerPoint</Application>
  <PresentationFormat>Widescreen</PresentationFormat>
  <Paragraphs>261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Times New Roman</vt:lpstr>
      <vt:lpstr>Office Theme</vt:lpstr>
      <vt:lpstr>Current State of U.S. Trade Policy</vt:lpstr>
      <vt:lpstr>Executive Action Comparison &amp; Trump 2.0 Goals</vt:lpstr>
      <vt:lpstr>PowerPoint Presentation</vt:lpstr>
      <vt:lpstr>PowerPoint Presentation</vt:lpstr>
      <vt:lpstr>Supreme Court Nullification of IEEPA Tariffs</vt:lpstr>
      <vt:lpstr>Supreme Court Nullification of IEEPA Tariffs</vt:lpstr>
      <vt:lpstr>Supreme Court Nullification of IEEPA Tariffs</vt:lpstr>
      <vt:lpstr>IEEPA Tariff Replacements </vt:lpstr>
      <vt:lpstr>IEEPA vs. Section 122 Tariff Rates</vt:lpstr>
      <vt:lpstr>U.S.-China Relations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+ OIA  NAVIGATING TRADE POLICY CHAOS TOGETHER WE ARE A FORCE</dc:title>
  <dc:creator>Jackson House</dc:creator>
  <cp:lastModifiedBy>Jackson House</cp:lastModifiedBy>
  <cp:revision>6</cp:revision>
  <dcterms:created xsi:type="dcterms:W3CDTF">2023-11-07T18:45:43Z</dcterms:created>
  <dcterms:modified xsi:type="dcterms:W3CDTF">2026-03-02T18:56:27Z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0x0101000C316C0E423C274EB763676F782F5E79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SIP_Label_defa4170-0d19-0005-0004-bc88714345d2_Enabled">
    <vt:lpwstr>true</vt:lpwstr>
  </property>
  <property fmtid="{D5CDD505-2E9C-101B-9397-08002B2CF9AE}" pid="11" name="MSIP_Label_defa4170-0d19-0005-0004-bc88714345d2_SetDate">
    <vt:lpwstr>2026-02-04T18:43:56Z</vt:lpwstr>
  </property>
  <property fmtid="{D5CDD505-2E9C-101B-9397-08002B2CF9AE}" pid="12" name="MSIP_Label_defa4170-0d19-0005-0004-bc88714345d2_Method">
    <vt:lpwstr>Standard</vt:lpwstr>
  </property>
  <property fmtid="{D5CDD505-2E9C-101B-9397-08002B2CF9AE}" pid="13" name="MSIP_Label_defa4170-0d19-0005-0004-bc88714345d2_Name">
    <vt:lpwstr>defa4170-0d19-0005-0004-bc88714345d2</vt:lpwstr>
  </property>
  <property fmtid="{D5CDD505-2E9C-101B-9397-08002B2CF9AE}" pid="14" name="MSIP_Label_defa4170-0d19-0005-0004-bc88714345d2_SiteId">
    <vt:lpwstr>a69bf012-3ec1-4984-a40a-1d18d06aea50</vt:lpwstr>
  </property>
  <property fmtid="{D5CDD505-2E9C-101B-9397-08002B2CF9AE}" pid="15" name="MSIP_Label_defa4170-0d19-0005-0004-bc88714345d2_ActionId">
    <vt:lpwstr>17360853-4ba6-4259-8634-8222d8e8c3b4</vt:lpwstr>
  </property>
  <property fmtid="{D5CDD505-2E9C-101B-9397-08002B2CF9AE}" pid="16" name="MSIP_Label_defa4170-0d19-0005-0004-bc88714345d2_ContentBits">
    <vt:lpwstr>0</vt:lpwstr>
  </property>
  <property fmtid="{D5CDD505-2E9C-101B-9397-08002B2CF9AE}" pid="17" name="MSIP_Label_defa4170-0d19-0005-0004-bc88714345d2_Tag">
    <vt:lpwstr>10, 3, 0, 1</vt:lpwstr>
  </property>
</Properties>
</file>